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9" r:id="rId2"/>
    <p:sldId id="1060" r:id="rId3"/>
    <p:sldId id="1108" r:id="rId4"/>
    <p:sldId id="1110" r:id="rId5"/>
    <p:sldId id="1109" r:id="rId6"/>
    <p:sldId id="1111" r:id="rId7"/>
    <p:sldId id="1112" r:id="rId8"/>
    <p:sldId id="1113" r:id="rId9"/>
    <p:sldId id="1094" r:id="rId10"/>
    <p:sldId id="1114" r:id="rId11"/>
    <p:sldId id="1095" r:id="rId12"/>
    <p:sldId id="1115" r:id="rId13"/>
    <p:sldId id="1116" r:id="rId14"/>
    <p:sldId id="1117" r:id="rId15"/>
    <p:sldId id="1118" r:id="rId16"/>
    <p:sldId id="1120" r:id="rId17"/>
    <p:sldId id="1119" r:id="rId18"/>
  </p:sldIdLst>
  <p:sldSz cx="12192000" cy="6858000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845-6266-4D00-96BA-1436A2147006}">
          <p14:sldIdLst>
            <p14:sldId id="259"/>
            <p14:sldId id="1060"/>
            <p14:sldId id="1108"/>
            <p14:sldId id="1110"/>
            <p14:sldId id="1109"/>
            <p14:sldId id="1111"/>
            <p14:sldId id="1112"/>
            <p14:sldId id="1113"/>
            <p14:sldId id="1094"/>
            <p14:sldId id="1114"/>
            <p14:sldId id="1095"/>
            <p14:sldId id="1115"/>
            <p14:sldId id="1116"/>
            <p14:sldId id="1117"/>
            <p14:sldId id="1118"/>
            <p14:sldId id="1120"/>
            <p14:sldId id="11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k36x6teoh@goetheuniversitaet.onmicrosoft.com" initials="j" lastIdx="1" clrIdx="0">
    <p:extLst>
      <p:ext uri="{19B8F6BF-5375-455C-9EA6-DF929625EA0E}">
        <p15:presenceInfo xmlns:p15="http://schemas.microsoft.com/office/powerpoint/2012/main" userId="jk36x6teoh@goetheuniversitaet.onmicrosoft.com" providerId="None"/>
      </p:ext>
    </p:extLst>
  </p:cmAuthor>
  <p:cmAuthor id="2" name="Vovchenko Volodymyr" initials="VV" lastIdx="3" clrIdx="1">
    <p:extLst>
      <p:ext uri="{19B8F6BF-5375-455C-9EA6-DF929625EA0E}">
        <p15:presenceInfo xmlns:p15="http://schemas.microsoft.com/office/powerpoint/2012/main" userId="9971ad54b2be8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EA6"/>
    <a:srgbClr val="A4A3A3"/>
    <a:srgbClr val="0808FF"/>
    <a:srgbClr val="3B3838"/>
    <a:srgbClr val="206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76" autoAdjust="0"/>
    <p:restoredTop sz="96250" autoAdjust="0"/>
  </p:normalViewPr>
  <p:slideViewPr>
    <p:cSldViewPr snapToGrid="0">
      <p:cViewPr varScale="1">
        <p:scale>
          <a:sx n="157" d="100"/>
          <a:sy n="157" d="100"/>
        </p:scale>
        <p:origin x="728" y="160"/>
      </p:cViewPr>
      <p:guideLst/>
    </p:cSldViewPr>
  </p:slideViewPr>
  <p:outlineViewPr>
    <p:cViewPr>
      <p:scale>
        <a:sx n="33" d="100"/>
        <a:sy n="33" d="100"/>
      </p:scale>
      <p:origin x="0" y="-6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61AF02B-09B0-4980-983D-27C0EDB561B5}" type="datetimeFigureOut">
              <a:rPr lang="uk-UA" smtClean="0"/>
              <a:t>01.05.23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F0C5EC2-2CF5-460B-AE73-90022B24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4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902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31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53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852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818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4912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2735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872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82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6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64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142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792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904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7446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380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C5EC2-2CF5-460B-AE73-90022B24A426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961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185" y="53790"/>
            <a:ext cx="11271623" cy="2034987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8" y="2183414"/>
            <a:ext cx="10363199" cy="5559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Volodymyr Vovchenko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BF37B5-78F5-4A7D-8B93-035842C50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03" y="4582035"/>
            <a:ext cx="5630583" cy="55592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 dirty="0"/>
              <a:t>Conference, City, Country</a:t>
            </a:r>
            <a:endParaRPr lang="uk-U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FFC172-0F22-4283-A11C-0DC5E0AE8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3001" y="5019584"/>
            <a:ext cx="3845984" cy="55592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lang="en-US" dirty="0"/>
              <a:t>January 1, 2018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8850A6-F8A6-4A0B-B3FD-B128F2AAA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8" y="2651537"/>
            <a:ext cx="10363199" cy="4159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Affiliation 1 &amp; Affiliation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62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EB41E-26C4-40E9-BDFE-31AA4607F9C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0C373-8171-4426-B0B4-D377060F6819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0542" y="1"/>
            <a:ext cx="11450917" cy="11650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42" y="1165086"/>
            <a:ext cx="11450917" cy="506537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9" y="6356351"/>
            <a:ext cx="1733177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11295" y="6356351"/>
            <a:ext cx="7769411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330716B-4A30-42ED-9EE2-313B727AF872}"/>
              </a:ext>
            </a:extLst>
          </p:cNvPr>
          <p:cNvCxnSpPr>
            <a:cxnSpLocks/>
          </p:cNvCxnSpPr>
          <p:nvPr userDrawn="1"/>
        </p:nvCxnSpPr>
        <p:spPr>
          <a:xfrm>
            <a:off x="525930" y="941290"/>
            <a:ext cx="11295529" cy="0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6D348-82C6-4292-BBB3-9B6596DDBA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79331" y="6467291"/>
            <a:ext cx="1142128" cy="34047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1/16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39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B6DC0-C439-4E9C-83A1-0864A66907B2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BFA41-6503-4670-A030-C4026C269157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05502-1E5D-40B4-9172-D712644FEDD1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63152-FD27-4939-832D-B860C6DB12A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/16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28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18BA5-E72A-4B8B-9830-A8FD3E323A65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588" y="635635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uk-UA"/>
              <a:t>16.05.2018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0730" y="6356352"/>
            <a:ext cx="541468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Lattice-based QCD equation of state at finite baryon density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4F29-ED37-4848-985D-7E7F13267723}"/>
              </a:ext>
            </a:extLst>
          </p:cNvPr>
          <p:cNvSpPr txBox="1"/>
          <p:nvPr userDrawn="1"/>
        </p:nvSpPr>
        <p:spPr>
          <a:xfrm>
            <a:off x="10399058" y="6374886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756D04E-A8B2-4ECC-B16F-BDE426F97B99}" type="slidenum">
              <a:rPr lang="uk-UA" sz="18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/15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89" y="365127"/>
            <a:ext cx="11486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589" y="1825625"/>
            <a:ext cx="114867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sample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589" y="6356351"/>
            <a:ext cx="1769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dirty="0"/>
              <a:t>16.05.2018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5975" y="6356350"/>
            <a:ext cx="7853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Lattice-based QCD equation of state at finite baryon density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68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vovchenko@u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lvovch/PHYS6350-ComputationalPhysic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sjoint-set_data_structu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ov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6B3BB-760D-4483-898C-0AAFC2D2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129" y="861587"/>
            <a:ext cx="9155737" cy="1403733"/>
          </a:xfrm>
        </p:spPr>
        <p:txBody>
          <a:bodyPr>
            <a:normAutofit/>
          </a:bodyPr>
          <a:lstStyle/>
          <a:p>
            <a:r>
              <a:rPr lang="en-US" sz="3200" dirty="0"/>
              <a:t>Computational Physics (PHYS6350)</a:t>
            </a:r>
            <a:endParaRPr lang="uk-UA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5CCB10-5F85-4A67-A582-0AB3D4C70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244" y="5573114"/>
            <a:ext cx="7772399" cy="555922"/>
          </a:xfrm>
        </p:spPr>
        <p:txBody>
          <a:bodyPr>
            <a:norm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Instructor:</a:t>
            </a:r>
            <a:r>
              <a:rPr lang="en-US" dirty="0">
                <a:latin typeface="LM Sans 10" panose="00000500000000000000" pitchFamily="50" charset="0"/>
              </a:rPr>
              <a:t> Volodymyr Vovchenko (</a:t>
            </a:r>
            <a:r>
              <a:rPr lang="en-US" dirty="0">
                <a:latin typeface="LM Sans 10" panose="00000500000000000000" pitchFamily="50" charset="0"/>
                <a:hlinkClick r:id="rId3"/>
              </a:rPr>
              <a:t>vvovchenko@uh.edu</a:t>
            </a:r>
            <a:r>
              <a:rPr lang="en-US" dirty="0">
                <a:latin typeface="LM Sans 10" panose="00000500000000000000" pitchFamily="50" charset="0"/>
              </a:rPr>
              <a:t>)</a:t>
            </a:r>
            <a:endParaRPr lang="uk-UA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5EF24-B924-4E01-A6E6-6BC0EA434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487" y="2444101"/>
            <a:ext cx="8419909" cy="4159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M Sans 10" panose="00000500000000000000" pitchFamily="50" charset="0"/>
              </a:rPr>
              <a:t>Lecture 20: Problems in statistical physics part II</a:t>
            </a:r>
            <a:endParaRPr lang="uk-UA" sz="2200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796605-FB44-46DD-8F22-288AE931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448" y="4896146"/>
            <a:ext cx="4447989" cy="415925"/>
          </a:xfrm>
        </p:spPr>
        <p:txBody>
          <a:bodyPr>
            <a:normAutofit/>
          </a:bodyPr>
          <a:lstStyle/>
          <a:p>
            <a:r>
              <a:rPr lang="en-US" dirty="0">
                <a:latin typeface="LM Sans 10" panose="00000500000000000000" pitchFamily="50" charset="0"/>
              </a:rPr>
              <a:t>April 6, 2023</a:t>
            </a:r>
            <a:endParaRPr lang="uk-UA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D74D978-C625-42FF-9C54-2ECC393D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12" y="656174"/>
            <a:ext cx="753572" cy="6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F7582-D44D-F927-860D-231B612B2A3A}"/>
              </a:ext>
            </a:extLst>
          </p:cNvPr>
          <p:cNvSpPr txBox="1"/>
          <p:nvPr/>
        </p:nvSpPr>
        <p:spPr>
          <a:xfrm>
            <a:off x="325785" y="6337559"/>
            <a:ext cx="1078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Course materials: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>
                <a:hlinkClick r:id="rId5"/>
              </a:rPr>
              <a:t>https://github.com/vlvovch/PHYS6350-ComputationalPhysics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2A970-40E9-7C81-D5CB-33C46F4855DC}"/>
              </a:ext>
            </a:extLst>
          </p:cNvPr>
          <p:cNvSpPr txBox="1"/>
          <p:nvPr/>
        </p:nvSpPr>
        <p:spPr>
          <a:xfrm>
            <a:off x="2606566" y="3154741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Simulated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Percolation simulation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222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 and the traveling salesman problem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D1266-19AF-5CDC-33C4-E01857780C06}"/>
              </a:ext>
            </a:extLst>
          </p:cNvPr>
          <p:cNvSpPr txBox="1"/>
          <p:nvPr/>
        </p:nvSpPr>
        <p:spPr>
          <a:xfrm>
            <a:off x="933245" y="1247978"/>
            <a:ext cx="81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adapted from Example 10.4 from M. Newman, </a:t>
            </a:r>
            <a:r>
              <a:rPr lang="en-US" i="1" dirty="0"/>
              <a:t>Computational Physics, http://www-</a:t>
            </a:r>
            <a:r>
              <a:rPr lang="en-US" i="1" dirty="0" err="1"/>
              <a:t>personal.umich.edu</a:t>
            </a:r>
            <a:r>
              <a:rPr lang="en-US" i="1" dirty="0"/>
              <a:t>/~</a:t>
            </a:r>
            <a:r>
              <a:rPr lang="en-US" i="1" dirty="0" err="1"/>
              <a:t>mejn</a:t>
            </a:r>
            <a:r>
              <a:rPr lang="en-US" i="1" dirty="0"/>
              <a:t>/cp/programs/</a:t>
            </a:r>
            <a:r>
              <a:rPr lang="en-US" i="1" dirty="0" err="1"/>
              <a:t>salesman.py</a:t>
            </a:r>
            <a:endParaRPr lang="en-US" i="1" dirty="0"/>
          </a:p>
        </p:txBody>
      </p:sp>
      <p:pic>
        <p:nvPicPr>
          <p:cNvPr id="5" name="TSP_animation">
            <a:hlinkClick r:id="" action="ppaction://media"/>
            <a:extLst>
              <a:ext uri="{FF2B5EF4-FFF2-40B4-BE49-F238E27FC236}">
                <a16:creationId xmlns:a16="http://schemas.microsoft.com/office/drawing/2014/main" id="{65EAFC27-61FE-F77A-405C-102B82393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0059"/>
          <a:stretch/>
        </p:blipFill>
        <p:spPr>
          <a:xfrm>
            <a:off x="2002760" y="2292871"/>
            <a:ext cx="8186479" cy="30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1088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Percolation theory studies the formation of long-range connectivity in random systems.</a:t>
            </a:r>
          </a:p>
          <a:p>
            <a:r>
              <a:rPr lang="en-US" dirty="0"/>
              <a:t>Usually, one can imagine a geometric configuration where certain “</a:t>
            </a:r>
            <a:r>
              <a:rPr lang="en-US" i="1" dirty="0"/>
              <a:t>conducting</a:t>
            </a:r>
            <a:r>
              <a:rPr lang="en-US" dirty="0"/>
              <a:t>” objects occupy </a:t>
            </a:r>
          </a:p>
          <a:p>
            <a:r>
              <a:rPr lang="en-US" dirty="0"/>
              <a:t>a fraction of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33244" y="2408433"/>
            <a:ext cx="718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 square lattice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fraction </a:t>
            </a:r>
            <a:r>
              <a:rPr lang="en-US" i="1" dirty="0"/>
              <a:t>p</a:t>
            </a:r>
            <a:r>
              <a:rPr lang="en-US" dirty="0"/>
              <a:t> of sites is occupied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Occupied sites form clusters through connection to its four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Above certain p</a:t>
            </a:r>
            <a:r>
              <a:rPr lang="en-US" baseline="-25000" dirty="0"/>
              <a:t>c</a:t>
            </a:r>
            <a:r>
              <a:rPr lang="en-US" dirty="0"/>
              <a:t>, and long-range, ”infinite” cluster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0F783-CC11-AF4F-EF83-8ABA835A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805025"/>
            <a:ext cx="7772400" cy="252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E0B57-166E-8FCA-244F-B84214EBC14F}"/>
              </a:ext>
            </a:extLst>
          </p:cNvPr>
          <p:cNvSpPr txBox="1"/>
          <p:nvPr/>
        </p:nvSpPr>
        <p:spPr>
          <a:xfrm>
            <a:off x="3528630" y="6329750"/>
            <a:ext cx="5711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 https://</a:t>
            </a:r>
            <a:r>
              <a:rPr lang="en-US" sz="1400" dirty="0" err="1"/>
              <a:t>faculty.math.illinois.edu</a:t>
            </a:r>
            <a:r>
              <a:rPr lang="en-US" sz="1400" dirty="0"/>
              <a:t>/~</a:t>
            </a:r>
            <a:r>
              <a:rPr lang="en-US" sz="1400" dirty="0" err="1"/>
              <a:t>kkirkpat</a:t>
            </a:r>
            <a:r>
              <a:rPr lang="en-US" sz="1400" dirty="0"/>
              <a:t>/</a:t>
            </a:r>
            <a:r>
              <a:rPr lang="en-US" sz="1400" dirty="0" err="1"/>
              <a:t>percolation.html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593A3-0DFF-2D56-D88F-4475D4DD0288}"/>
              </a:ext>
            </a:extLst>
          </p:cNvPr>
          <p:cNvSpPr txBox="1"/>
          <p:nvPr/>
        </p:nvSpPr>
        <p:spPr>
          <a:xfrm>
            <a:off x="8172956" y="357798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B75F8-7586-ABF2-420B-0EC355F77965}"/>
              </a:ext>
            </a:extLst>
          </p:cNvPr>
          <p:cNvSpPr txBox="1"/>
          <p:nvPr/>
        </p:nvSpPr>
        <p:spPr>
          <a:xfrm>
            <a:off x="5592495" y="357119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5B3F7-B944-8D5F-75C9-118ECFD277CE}"/>
              </a:ext>
            </a:extLst>
          </p:cNvPr>
          <p:cNvSpPr txBox="1"/>
          <p:nvPr/>
        </p:nvSpPr>
        <p:spPr>
          <a:xfrm>
            <a:off x="2894140" y="355430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</p:spTree>
    <p:extLst>
      <p:ext uri="{BB962C8B-B14F-4D97-AF65-F5344CB8AC3E}">
        <p14:creationId xmlns:p14="http://schemas.microsoft.com/office/powerpoint/2010/main" val="72547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E2CB6-88E7-7A85-6E1C-B28F35E8DB4A}"/>
              </a:ext>
            </a:extLst>
          </p:cNvPr>
          <p:cNvSpPr txBox="1"/>
          <p:nvPr/>
        </p:nvSpPr>
        <p:spPr>
          <a:xfrm>
            <a:off x="917060" y="1231139"/>
            <a:ext cx="718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/>
              <a:t>square lattice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0F783-CC11-AF4F-EF83-8ABA835A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7" y="1958093"/>
            <a:ext cx="7772400" cy="252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E0B57-166E-8FCA-244F-B84214EBC14F}"/>
              </a:ext>
            </a:extLst>
          </p:cNvPr>
          <p:cNvSpPr txBox="1"/>
          <p:nvPr/>
        </p:nvSpPr>
        <p:spPr>
          <a:xfrm>
            <a:off x="1845488" y="4482818"/>
            <a:ext cx="5663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 https://</a:t>
            </a:r>
            <a:r>
              <a:rPr lang="en-US" sz="1400" dirty="0" err="1"/>
              <a:t>faculty.math.illinois.edu</a:t>
            </a:r>
            <a:r>
              <a:rPr lang="en-US" sz="1400" dirty="0"/>
              <a:t>/~</a:t>
            </a:r>
            <a:r>
              <a:rPr lang="en-US" sz="1400" dirty="0" err="1"/>
              <a:t>kkirkpat</a:t>
            </a:r>
            <a:r>
              <a:rPr lang="en-US" sz="1400" dirty="0"/>
              <a:t>/</a:t>
            </a:r>
            <a:r>
              <a:rPr lang="en-US" sz="1400" dirty="0" err="1"/>
              <a:t>percolation.html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593A3-0DFF-2D56-D88F-4475D4DD0288}"/>
              </a:ext>
            </a:extLst>
          </p:cNvPr>
          <p:cNvSpPr txBox="1"/>
          <p:nvPr/>
        </p:nvSpPr>
        <p:spPr>
          <a:xfrm>
            <a:off x="6489814" y="173105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B75F8-7586-ABF2-420B-0EC355F77965}"/>
              </a:ext>
            </a:extLst>
          </p:cNvPr>
          <p:cNvSpPr txBox="1"/>
          <p:nvPr/>
        </p:nvSpPr>
        <p:spPr>
          <a:xfrm>
            <a:off x="3909353" y="172426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5B3F7-B944-8D5F-75C9-118ECFD277CE}"/>
              </a:ext>
            </a:extLst>
          </p:cNvPr>
          <p:cNvSpPr txBox="1"/>
          <p:nvPr/>
        </p:nvSpPr>
        <p:spPr>
          <a:xfrm>
            <a:off x="1210998" y="170737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010CB-F430-4390-E86B-383D8DC63932}"/>
              </a:ext>
            </a:extLst>
          </p:cNvPr>
          <p:cNvSpPr txBox="1"/>
          <p:nvPr/>
        </p:nvSpPr>
        <p:spPr>
          <a:xfrm>
            <a:off x="1228320" y="4888197"/>
            <a:ext cx="97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Above a </a:t>
            </a:r>
            <a:r>
              <a:rPr lang="en-US" b="1" dirty="0"/>
              <a:t>percolation threshold </a:t>
            </a:r>
            <a:r>
              <a:rPr lang="en-US" dirty="0"/>
              <a:t>p</a:t>
            </a:r>
            <a:r>
              <a:rPr lang="en-US" baseline="-25000" dirty="0"/>
              <a:t>c</a:t>
            </a:r>
            <a:r>
              <a:rPr lang="en-US" dirty="0"/>
              <a:t> connectivity across the whole grid forms, insulator -&gt; conductor</a:t>
            </a:r>
            <a:endParaRPr 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1C2A2B4E-D805-6A20-C3B9-C12FF51E9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00" y="2053915"/>
            <a:ext cx="2281999" cy="22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5EE9C9-8A26-A636-095F-18BBF99FD9DE}"/>
              </a:ext>
            </a:extLst>
          </p:cNvPr>
          <p:cNvSpPr txBox="1"/>
          <p:nvPr/>
        </p:nvSpPr>
        <p:spPr>
          <a:xfrm>
            <a:off x="9238783" y="1286335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Another example:</a:t>
            </a:r>
          </a:p>
          <a:p>
            <a:r>
              <a:rPr lang="en-US" dirty="0"/>
              <a:t>disk percolation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8ADB0-E064-B58B-1F29-20A830F74A0F}"/>
              </a:ext>
            </a:extLst>
          </p:cNvPr>
          <p:cNvSpPr txBox="1"/>
          <p:nvPr/>
        </p:nvSpPr>
        <p:spPr>
          <a:xfrm>
            <a:off x="5241437" y="549307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912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 simulation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F59A5-11C1-8F82-0B7E-90B8F68A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280" y="1356091"/>
            <a:ext cx="2204405" cy="2204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5D22BD-5E9D-726E-CF23-83F4629D252B}"/>
              </a:ext>
            </a:extLst>
          </p:cNvPr>
          <p:cNvSpPr txBox="1"/>
          <p:nvPr/>
        </p:nvSpPr>
        <p:spPr>
          <a:xfrm>
            <a:off x="736374" y="1336536"/>
            <a:ext cx="576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percolation threshold with Monte Carlo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F1276-CD7A-85F1-9BA2-566DF7D51400}"/>
              </a:ext>
            </a:extLst>
          </p:cNvPr>
          <p:cNvSpPr txBox="1"/>
          <p:nvPr/>
        </p:nvSpPr>
        <p:spPr>
          <a:xfrm>
            <a:off x="736374" y="1877318"/>
            <a:ext cx="6748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Strategy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 given value of </a:t>
            </a:r>
            <a:r>
              <a:rPr lang="en-US" i="1" dirty="0"/>
              <a:t>p </a:t>
            </a:r>
            <a:r>
              <a:rPr lang="en-US" dirty="0"/>
              <a:t>mark each site as occupied with a probability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all clusters (e.g. with </a:t>
            </a:r>
            <a:r>
              <a:rPr lang="en-US" dirty="0">
                <a:hlinkClick r:id="rId4"/>
              </a:rPr>
              <a:t>union-find data structure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a conducting cluster from bottom to top edge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expect the cluster to exists for p&gt;p</a:t>
            </a:r>
            <a:r>
              <a:rPr lang="en-US" baseline="-25000" dirty="0"/>
              <a:t>c</a:t>
            </a:r>
            <a:r>
              <a:rPr lang="en-US" dirty="0"/>
              <a:t> and not exist for p&lt;p</a:t>
            </a:r>
            <a:r>
              <a:rPr lang="en-US" baseline="-25000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/>
          </a:p>
          <a:p>
            <a:r>
              <a:rPr lang="en-US" b="1" dirty="0"/>
              <a:t>Strategy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zero occupied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a random unoccupied site as occupied and check if it forms a new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the process until a conducting cluster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ratio of occupied to total sites is the estimate for p</a:t>
            </a:r>
            <a:r>
              <a:rPr lang="en-US" baseline="-25000" dirty="0"/>
              <a:t>c</a:t>
            </a:r>
          </a:p>
          <a:p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38C47-2981-CA99-16E2-6B3DC078B266}"/>
              </a:ext>
            </a:extLst>
          </p:cNvPr>
          <p:cNvSpPr txBox="1"/>
          <p:nvPr/>
        </p:nvSpPr>
        <p:spPr>
          <a:xfrm>
            <a:off x="736374" y="619053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Caveats: </a:t>
            </a:r>
            <a:r>
              <a:rPr lang="en-US" dirty="0"/>
              <a:t>finite-size effects</a:t>
            </a:r>
          </a:p>
        </p:txBody>
      </p:sp>
    </p:spTree>
    <p:extLst>
      <p:ext uri="{BB962C8B-B14F-4D97-AF65-F5344CB8AC3E}">
        <p14:creationId xmlns:p14="http://schemas.microsoft.com/office/powerpoint/2010/main" val="129792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union-find data structure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D22BD-5E9D-726E-CF23-83F4629D252B}"/>
              </a:ext>
            </a:extLst>
          </p:cNvPr>
          <p:cNvSpPr txBox="1"/>
          <p:nvPr/>
        </p:nvSpPr>
        <p:spPr>
          <a:xfrm>
            <a:off x="736374" y="1336536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finding clusters we can utilize the union-find data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2634F-1C9E-009A-16A2-CF53FDEF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4" y="1787938"/>
            <a:ext cx="6244703" cy="387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4978A-C7B3-2A6E-F8FC-4FECAAEAB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08" y="2256831"/>
            <a:ext cx="5394017" cy="2940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761F1-617D-DE5A-C8F1-32EDA30F2AC5}"/>
              </a:ext>
            </a:extLst>
          </p:cNvPr>
          <p:cNvSpPr txBox="1"/>
          <p:nvPr/>
        </p:nvSpPr>
        <p:spPr>
          <a:xfrm>
            <a:off x="736374" y="6032711"/>
            <a:ext cx="777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implemented for a 2D grid, and keeps track of max and min y coordinate</a:t>
            </a:r>
          </a:p>
        </p:txBody>
      </p:sp>
    </p:spTree>
    <p:extLst>
      <p:ext uri="{BB962C8B-B14F-4D97-AF65-F5344CB8AC3E}">
        <p14:creationId xmlns:p14="http://schemas.microsoft.com/office/powerpoint/2010/main" val="27244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FB544-288D-4E34-2E0D-DDA19605CDC3}"/>
              </a:ext>
            </a:extLst>
          </p:cNvPr>
          <p:cNvSpPr txBox="1"/>
          <p:nvPr/>
        </p:nvSpPr>
        <p:spPr>
          <a:xfrm>
            <a:off x="8549157" y="7496111"/>
            <a:ext cx="21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p</a:t>
            </a:r>
            <a:r>
              <a:rPr lang="en-US" baseline="-25000" dirty="0"/>
              <a:t>c</a:t>
            </a:r>
            <a:r>
              <a:rPr lang="en-US" dirty="0"/>
              <a:t>?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8FE7DCF-2E2D-699B-23B7-75C29414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75" y="1452252"/>
            <a:ext cx="3623610" cy="359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9107D-715A-4076-8F8B-35C568E95B40}"/>
              </a:ext>
            </a:extLst>
          </p:cNvPr>
          <p:cNvSpPr txBox="1"/>
          <p:nvPr/>
        </p:nvSpPr>
        <p:spPr>
          <a:xfrm>
            <a:off x="8646131" y="11226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400:</a:t>
            </a:r>
          </a:p>
        </p:txBody>
      </p:sp>
    </p:spTree>
    <p:extLst>
      <p:ext uri="{BB962C8B-B14F-4D97-AF65-F5344CB8AC3E}">
        <p14:creationId xmlns:p14="http://schemas.microsoft.com/office/powerpoint/2010/main" val="279929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Percolation threshold: implementing strategy 2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2BD7-F620-D250-3DE7-3D3A76B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7" y="1181319"/>
            <a:ext cx="4351222" cy="449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08279-ABCB-7686-B2B8-17B96834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2" y="5676681"/>
            <a:ext cx="2867784" cy="565244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8FE7DCF-2E2D-699B-23B7-75C29414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75" y="1452252"/>
            <a:ext cx="3623610" cy="359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9107D-715A-4076-8F8B-35C568E95B40}"/>
              </a:ext>
            </a:extLst>
          </p:cNvPr>
          <p:cNvSpPr txBox="1"/>
          <p:nvPr/>
        </p:nvSpPr>
        <p:spPr>
          <a:xfrm>
            <a:off x="8646131" y="11226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400: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BB3DD-9AC0-687E-145B-301D9E88E0EF}"/>
              </a:ext>
            </a:extLst>
          </p:cNvPr>
          <p:cNvSpPr txBox="1"/>
          <p:nvPr/>
        </p:nvSpPr>
        <p:spPr>
          <a:xfrm>
            <a:off x="5288853" y="5414469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runs with N = 10: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F49A9-9BD2-12FB-729B-3F3361634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129" y="5735397"/>
            <a:ext cx="4224455" cy="565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CC81E1-6AFD-88B0-CE31-9C03335D4965}"/>
              </a:ext>
            </a:extLst>
          </p:cNvPr>
          <p:cNvSpPr txBox="1"/>
          <p:nvPr/>
        </p:nvSpPr>
        <p:spPr>
          <a:xfrm>
            <a:off x="9661018" y="541446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Literature value: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5598D-D041-4E2B-6AC6-EF0D89664B77}"/>
              </a:ext>
            </a:extLst>
          </p:cNvPr>
          <p:cNvSpPr txBox="1"/>
          <p:nvPr/>
        </p:nvSpPr>
        <p:spPr>
          <a:xfrm>
            <a:off x="9776401" y="5783801"/>
            <a:ext cx="1243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Source Sans Pro" panose="020F0502020204030204" pitchFamily="34" charset="0"/>
              </a:rPr>
              <a:t>p</a:t>
            </a:r>
            <a:r>
              <a:rPr lang="en-US" sz="1400" b="0" i="0" u="none" strike="noStrike" baseline="-2500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c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= 0.592746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330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Finding the ground state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6354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how in the Metropolis algorithm we move between states</a:t>
            </a:r>
          </a:p>
          <a:p>
            <a:endParaRPr lang="en-US" dirty="0"/>
          </a:p>
          <a:p>
            <a:r>
              <a:rPr lang="en-US" dirty="0"/>
              <a:t>For a move from state </a:t>
            </a:r>
            <a:r>
              <a:rPr lang="en-US" dirty="0" err="1"/>
              <a:t>i</a:t>
            </a:r>
            <a:r>
              <a:rPr lang="en-US" dirty="0"/>
              <a:t> to state 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3578697"/>
            <a:ext cx="85575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T = 0 only the single ground state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= 0 contributes to the partition function, however, finding this state directly may be challenging (too long equilibration, have to probe a lot of states, can end up in a local minimum)</a:t>
            </a:r>
          </a:p>
          <a:p>
            <a:endParaRPr lang="en-US" dirty="0"/>
          </a:p>
          <a:p>
            <a:r>
              <a:rPr lang="en-US" dirty="0"/>
              <a:t>Alternative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at some finite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Metropolis algorithm to reach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the temperature a bit and run the Metropolis algorithm to reach new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until T = 0 where we will reach the ground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127E8-4334-7FB5-465B-D94CCD3F8885}"/>
              </a:ext>
            </a:extLst>
          </p:cNvPr>
          <p:cNvSpPr txBox="1"/>
          <p:nvPr/>
        </p:nvSpPr>
        <p:spPr>
          <a:xfrm>
            <a:off x="809007" y="2254200"/>
            <a:ext cx="609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j</a:t>
            </a:r>
            <a:r>
              <a:rPr lang="en-US" dirty="0"/>
              <a:t>&lt;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the move is unconditionally accepted.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j</a:t>
            </a:r>
            <a:r>
              <a:rPr lang="en-US" dirty="0"/>
              <a:t>&gt;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the move is accepted with a probability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BECF9-B6AF-FAD0-0504-3E5791AB2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5"/>
          <a:stretch/>
        </p:blipFill>
        <p:spPr>
          <a:xfrm>
            <a:off x="4583070" y="3049732"/>
            <a:ext cx="1316023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43D86-F128-0F81-637D-8CAF6C74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296" y="2844638"/>
            <a:ext cx="736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this logic to find the global minimum of a function f(x)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C8C9F-942B-97CB-3787-AEE24ECC4F50}"/>
              </a:ext>
            </a:extLst>
          </p:cNvPr>
          <p:cNvSpPr txBox="1"/>
          <p:nvPr/>
        </p:nvSpPr>
        <p:spPr>
          <a:xfrm>
            <a:off x="933245" y="2316339"/>
            <a:ext cx="1397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602BAD-BC35-B74F-0354-CE40C281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17" y="1165086"/>
            <a:ext cx="3197345" cy="244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8B579-C75C-C704-4097-7474D757EEB9}"/>
              </a:ext>
            </a:extLst>
          </p:cNvPr>
          <p:cNvSpPr txBox="1"/>
          <p:nvPr/>
        </p:nvSpPr>
        <p:spPr>
          <a:xfrm>
            <a:off x="933245" y="1632595"/>
            <a:ext cx="454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Helps avoid getting stuck in a local minimum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AFFD-181A-873B-346A-8A30BA52C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24" y="2318323"/>
            <a:ext cx="1480899" cy="413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BF9FB-CC7B-0677-2B99-21EFABDCF3F2}"/>
                  </a:ext>
                </a:extLst>
              </p:cNvPr>
              <p:cNvSpPr txBox="1"/>
              <p:nvPr/>
            </p:nvSpPr>
            <p:spPr>
              <a:xfrm>
                <a:off x="933245" y="2998021"/>
                <a:ext cx="6924121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step consider a 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drawn e.g. from the </a:t>
                </a:r>
                <a:r>
                  <a:rPr lang="en-US" i="1" dirty="0"/>
                  <a:t>normal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move with </a:t>
                </a:r>
                <a:r>
                  <a:rPr lang="en-US" i="1" dirty="0"/>
                  <a:t>acceptance probability </a:t>
                </a:r>
                <a:r>
                  <a:rPr lang="en-US" dirty="0"/>
                  <a:t>a la Metropolis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Lower the temperature </a:t>
                </a:r>
                <a:r>
                  <a:rPr lang="en-US" i="1" dirty="0"/>
                  <a:t>T</a:t>
                </a:r>
                <a:r>
                  <a:rPr lang="en-US" dirty="0"/>
                  <a:t> in the next step via a </a:t>
                </a:r>
                <a:r>
                  <a:rPr lang="en-US" i="1" dirty="0"/>
                  <a:t>cooling schedule</a:t>
                </a:r>
              </a:p>
              <a:p>
                <a:r>
                  <a:rPr lang="en-US" i="1" dirty="0"/>
                  <a:t>    </a:t>
                </a:r>
                <a:r>
                  <a:rPr lang="en-US" dirty="0"/>
                  <a:t>For example exponential schedule giving at step </a:t>
                </a:r>
                <a:r>
                  <a:rPr lang="en-US" i="1" dirty="0"/>
                  <a:t>n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Stop the process once </a:t>
                </a:r>
                <a:r>
                  <a:rPr lang="en-US" i="1" dirty="0"/>
                  <a:t>T</a:t>
                </a:r>
                <a:r>
                  <a:rPr lang="en-US" dirty="0"/>
                  <a:t> goes below a certain threshold </a:t>
                </a:r>
                <a:r>
                  <a:rPr lang="en-US" i="1" dirty="0"/>
                  <a:t>T&lt;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min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BF9FB-CC7B-0677-2B99-21EFABD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5" y="2998021"/>
                <a:ext cx="6924121" cy="2862322"/>
              </a:xfrm>
              <a:prstGeom prst="rect">
                <a:avLst/>
              </a:prstGeom>
              <a:blipFill>
                <a:blip r:embed="rId5"/>
                <a:stretch>
                  <a:fillRect l="-549" t="-1327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C64FADA-D26A-B694-36DB-A46BBF072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219" y="3921351"/>
            <a:ext cx="1835074" cy="443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ABCF52-3F49-625B-F8CD-4B59DEF03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346" y="4959643"/>
            <a:ext cx="1191918" cy="3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0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1E564-1F75-3A25-CB85-3721E58C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9" y="1165086"/>
            <a:ext cx="5994417" cy="2354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89D0-CF91-EFEE-1436-30628A86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69" y="4354315"/>
            <a:ext cx="4236259" cy="211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550258" y="389227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it to our function</a:t>
            </a:r>
          </a:p>
        </p:txBody>
      </p:sp>
      <p:pic>
        <p:nvPicPr>
          <p:cNvPr id="14" name="annealing1">
            <a:hlinkClick r:id="" action="ppaction://media"/>
            <a:extLst>
              <a:ext uri="{FF2B5EF4-FFF2-40B4-BE49-F238E27FC236}">
                <a16:creationId xmlns:a16="http://schemas.microsoft.com/office/drawing/2014/main" id="{F75463E9-B84B-89D9-E1A1-0CF1906E4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765"/>
          <a:stretch/>
        </p:blipFill>
        <p:spPr>
          <a:xfrm>
            <a:off x="7567882" y="1138721"/>
            <a:ext cx="3295781" cy="2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1E564-1F75-3A25-CB85-3721E58C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9" y="1165086"/>
            <a:ext cx="5994417" cy="2354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89D0-CF91-EFEE-1436-30628A86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69" y="4354315"/>
            <a:ext cx="4236259" cy="211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550258" y="389227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it to our function</a:t>
            </a:r>
          </a:p>
        </p:txBody>
      </p:sp>
      <p:pic>
        <p:nvPicPr>
          <p:cNvPr id="14" name="annealing1">
            <a:hlinkClick r:id="" action="ppaction://media"/>
            <a:extLst>
              <a:ext uri="{FF2B5EF4-FFF2-40B4-BE49-F238E27FC236}">
                <a16:creationId xmlns:a16="http://schemas.microsoft.com/office/drawing/2014/main" id="{F75463E9-B84B-89D9-E1A1-0CF1906E4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765"/>
          <a:stretch/>
        </p:blipFill>
        <p:spPr>
          <a:xfrm>
            <a:off x="7567882" y="1138721"/>
            <a:ext cx="3295781" cy="257967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06E431-F513-80EB-3B09-0A7C1BC0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66" y="3771868"/>
            <a:ext cx="3359297" cy="26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1080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solution is approximate and not guaranteed to give the global minimum, especially if cooling is too fast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3D0C87-5999-B4EF-34A4-41B8EEA3290F}"/>
                  </a:ext>
                </a:extLst>
              </p:cNvPr>
              <p:cNvSpPr txBox="1"/>
              <p:nvPr/>
            </p:nvSpPr>
            <p:spPr>
              <a:xfrm>
                <a:off x="720191" y="1678792"/>
                <a:ext cx="201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=100→10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3D0C87-5999-B4EF-34A4-41B8EEA3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91" y="1678792"/>
                <a:ext cx="2018630" cy="369332"/>
              </a:xfrm>
              <a:prstGeom prst="rect">
                <a:avLst/>
              </a:prstGeom>
              <a:blipFill>
                <a:blip r:embed="rId3"/>
                <a:stretch>
                  <a:fillRect l="-25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4B8AB12-1A6E-DC52-12C3-5727903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2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9B3668-EE7C-352A-DA7A-83CD797F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42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7F53A9-0DCB-A8E8-88CA-685FD19D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39" y="2838199"/>
            <a:ext cx="36576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E621D-4CF1-04AC-AA01-E786B7558720}"/>
              </a:ext>
            </a:extLst>
          </p:cNvPr>
          <p:cNvSpPr txBox="1"/>
          <p:nvPr/>
        </p:nvSpPr>
        <p:spPr>
          <a:xfrm>
            <a:off x="1975470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D62AE-7240-ECBA-5B54-2BE589F21096}"/>
              </a:ext>
            </a:extLst>
          </p:cNvPr>
          <p:cNvSpPr txBox="1"/>
          <p:nvPr/>
        </p:nvSpPr>
        <p:spPr>
          <a:xfrm>
            <a:off x="5534617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77079-24B0-83D4-8071-D263C2731146}"/>
              </a:ext>
            </a:extLst>
          </p:cNvPr>
          <p:cNvSpPr txBox="1"/>
          <p:nvPr/>
        </p:nvSpPr>
        <p:spPr>
          <a:xfrm>
            <a:off x="9473076" y="23796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6EA16-0363-65C2-8FFF-D6124EE432EC}"/>
              </a:ext>
            </a:extLst>
          </p:cNvPr>
          <p:cNvSpPr txBox="1"/>
          <p:nvPr/>
        </p:nvSpPr>
        <p:spPr>
          <a:xfrm>
            <a:off x="693719" y="5921088"/>
            <a:ext cx="1080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choice of possible moves, acceptance probabilities, and cooling schedule should be varied and tailored for the problem at hand</a:t>
            </a:r>
          </a:p>
        </p:txBody>
      </p:sp>
    </p:spTree>
    <p:extLst>
      <p:ext uri="{BB962C8B-B14F-4D97-AF65-F5344CB8AC3E}">
        <p14:creationId xmlns:p14="http://schemas.microsoft.com/office/powerpoint/2010/main" val="22731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more involved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4B6F-4A84-90D2-F551-F5C7ED1B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67" y="1210332"/>
            <a:ext cx="3568700" cy="457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1B4F23-A918-D6F2-B7B1-A64AC552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61" y="1944459"/>
            <a:ext cx="5915278" cy="452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2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9360-39CF-EFF1-68B2-A4CE11AACDBE}"/>
              </a:ext>
            </a:extLst>
          </p:cNvPr>
          <p:cNvSpPr txBox="1"/>
          <p:nvPr/>
        </p:nvSpPr>
        <p:spPr>
          <a:xfrm>
            <a:off x="720191" y="125426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more involved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4B6F-4A84-90D2-F551-F5C7ED1B8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67" y="1210332"/>
            <a:ext cx="3568700" cy="457200"/>
          </a:xfrm>
          <a:prstGeom prst="rect">
            <a:avLst/>
          </a:prstGeom>
        </p:spPr>
      </p:pic>
      <p:pic>
        <p:nvPicPr>
          <p:cNvPr id="6" name="annealing2">
            <a:hlinkClick r:id="" action="ppaction://media"/>
            <a:extLst>
              <a:ext uri="{FF2B5EF4-FFF2-40B4-BE49-F238E27FC236}">
                <a16:creationId xmlns:a16="http://schemas.microsoft.com/office/drawing/2014/main" id="{C5BAC3B3-197C-EA84-A067-BE1BC0758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921"/>
          <a:stretch/>
        </p:blipFill>
        <p:spPr>
          <a:xfrm>
            <a:off x="370542" y="1992496"/>
            <a:ext cx="5486400" cy="4203120"/>
          </a:xfrm>
          <a:prstGeom prst="rect">
            <a:avLst/>
          </a:prstGeom>
        </p:spPr>
      </p:pic>
      <p:pic>
        <p:nvPicPr>
          <p:cNvPr id="11" name="annealing3">
            <a:hlinkClick r:id="" action="ppaction://media"/>
            <a:extLst>
              <a:ext uri="{FF2B5EF4-FFF2-40B4-BE49-F238E27FC236}">
                <a16:creationId xmlns:a16="http://schemas.microsoft.com/office/drawing/2014/main" id="{C69BBD33-17B3-0E90-2E48-4D8AB45629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96"/>
          <a:stretch/>
        </p:blipFill>
        <p:spPr>
          <a:xfrm>
            <a:off x="6096000" y="1992496"/>
            <a:ext cx="5486400" cy="4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FA58-9F0A-4217-B38D-E58CFC4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 Sans 10" panose="00000500000000000000" pitchFamily="50" charset="0"/>
              </a:rPr>
              <a:t>Simulated annealing and the traveling salesman problem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9093-2446-7E14-8100-7BE52B6E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353D-D04C-8F69-B842-D63AD67EF270}"/>
              </a:ext>
            </a:extLst>
          </p:cNvPr>
          <p:cNvSpPr txBox="1"/>
          <p:nvPr/>
        </p:nvSpPr>
        <p:spPr>
          <a:xfrm>
            <a:off x="933245" y="1247978"/>
            <a:ext cx="7385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Traveling salesman problem (TSP):</a:t>
            </a:r>
          </a:p>
          <a:p>
            <a:r>
              <a:rPr lang="en-US" dirty="0"/>
              <a:t>You have </a:t>
            </a:r>
            <a:r>
              <a:rPr lang="en-US" i="1" dirty="0"/>
              <a:t>N</a:t>
            </a:r>
            <a:r>
              <a:rPr lang="en-US" dirty="0"/>
              <a:t> cities where each pair of cities is connected by roads.</a:t>
            </a:r>
          </a:p>
          <a:p>
            <a:r>
              <a:rPr lang="en-US" dirty="0"/>
              <a:t>You need to visit all cities exactly once starting ending the trip in the starting city.</a:t>
            </a:r>
          </a:p>
          <a:p>
            <a:r>
              <a:rPr lang="en-US" dirty="0"/>
              <a:t>The goal is to find a path with the shortest total distance to travel.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5ACCA9E-2548-057B-D617-D8FF079A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20" y="1247978"/>
            <a:ext cx="1626275" cy="16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318BE-63EC-AE3A-8351-C844C84B4C29}"/>
              </a:ext>
            </a:extLst>
          </p:cNvPr>
          <p:cNvSpPr txBox="1"/>
          <p:nvPr/>
        </p:nvSpPr>
        <p:spPr>
          <a:xfrm>
            <a:off x="9783873" y="295714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Credit: Wikipedia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5ADA3-D2A1-CCC7-565A-471D1C58C921}"/>
              </a:ext>
            </a:extLst>
          </p:cNvPr>
          <p:cNvSpPr txBox="1"/>
          <p:nvPr/>
        </p:nvSpPr>
        <p:spPr>
          <a:xfrm>
            <a:off x="933245" y="2957145"/>
            <a:ext cx="482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traveling salesman problem in </a:t>
            </a:r>
            <a:r>
              <a:rPr lang="en-US" b="1" dirty="0"/>
              <a:t>NP-hard </a:t>
            </a:r>
          </a:p>
          <a:p>
            <a:r>
              <a:rPr lang="en-US" dirty="0"/>
              <a:t>Known exact solutions are exponential in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51980-4AA1-0CF2-910E-E4D9AD469E7F}"/>
              </a:ext>
            </a:extLst>
          </p:cNvPr>
          <p:cNvSpPr txBox="1"/>
          <p:nvPr/>
        </p:nvSpPr>
        <p:spPr>
          <a:xfrm>
            <a:off x="933244" y="3682680"/>
            <a:ext cx="482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Brute-force: O(N!)</a:t>
            </a:r>
          </a:p>
          <a:p>
            <a:r>
              <a:rPr lang="en-US" dirty="0"/>
              <a:t>Held-Karp algorithm: O(N</a:t>
            </a:r>
            <a:r>
              <a:rPr lang="en-US" baseline="30000" dirty="0"/>
              <a:t>2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193880-FFBE-0A9D-C584-A6609B3FE5DA}"/>
                  </a:ext>
                </a:extLst>
              </p:cNvPr>
              <p:cNvSpPr txBox="1"/>
              <p:nvPr/>
            </p:nvSpPr>
            <p:spPr>
              <a:xfrm>
                <a:off x="933244" y="4329011"/>
                <a:ext cx="796799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Approximate solution with </a:t>
                </a:r>
                <a:r>
                  <a:rPr lang="en-US" b="1" dirty="0"/>
                  <a:t>simulated annealing: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 with random path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 each step swap two cities from the path and compute the total distance change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Accept the new path with 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Decrease T in next step in accordance with annealing schedule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193880-FFBE-0A9D-C584-A6609B3F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4" y="4329011"/>
                <a:ext cx="7967996" cy="2585323"/>
              </a:xfrm>
              <a:prstGeom prst="rect">
                <a:avLst/>
              </a:prstGeom>
              <a:blipFill>
                <a:blip r:embed="rId4"/>
                <a:stretch>
                  <a:fillRect l="-637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963BB-B7A7-0F85-2495-15F84FD7F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435" y="5806036"/>
            <a:ext cx="1778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1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in Modern (Beamer-like)">
      <a:majorFont>
        <a:latin typeface="LM Sans 10"/>
        <a:ea typeface=""/>
        <a:cs typeface=""/>
      </a:majorFont>
      <a:minorFont>
        <a:latin typeface="LM Sans 10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Standard.potx" id="{68DB5CD3-6005-4466-AA38-EBD4F9E1AFDA}" vid="{31E8EE0F-63EF-41D6-BECB-9725E0583DB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3034</TotalTime>
  <Words>890</Words>
  <Application>Microsoft Macintosh PowerPoint</Application>
  <PresentationFormat>Widescreen</PresentationFormat>
  <Paragraphs>136</Paragraphs>
  <Slides>17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LM Sans 10</vt:lpstr>
      <vt:lpstr>Source Sans Pro</vt:lpstr>
      <vt:lpstr>Тема Office</vt:lpstr>
      <vt:lpstr>Computational Physics (PHYS6350)</vt:lpstr>
      <vt:lpstr>Finding the ground state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 and the traveling salesman problem</vt:lpstr>
      <vt:lpstr>Simulated annealing and the traveling salesman problem</vt:lpstr>
      <vt:lpstr>Percolation threshold</vt:lpstr>
      <vt:lpstr>Percolation threshold</vt:lpstr>
      <vt:lpstr>Percolation threshold simulation</vt:lpstr>
      <vt:lpstr>Percolation threshold: union-find data structure</vt:lpstr>
      <vt:lpstr>Percolation threshold: implementing strategy 2</vt:lpstr>
      <vt:lpstr>Percolation threshold: implementing strategy 2</vt:lpstr>
      <vt:lpstr>Percolation threshold: implementing strategy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Physics (PHYS6350)</dc:title>
  <dc:creator>Vovchenko Volodymyr</dc:creator>
  <cp:lastModifiedBy>Vovchenko, Volodymyr</cp:lastModifiedBy>
  <cp:revision>1232</cp:revision>
  <cp:lastPrinted>2018-05-12T22:28:36Z</cp:lastPrinted>
  <dcterms:created xsi:type="dcterms:W3CDTF">2018-05-07T16:28:28Z</dcterms:created>
  <dcterms:modified xsi:type="dcterms:W3CDTF">2023-05-02T02:57:33Z</dcterms:modified>
</cp:coreProperties>
</file>